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49" r:id="rId4"/>
    <p:sldId id="272" r:id="rId5"/>
    <p:sldId id="347" r:id="rId6"/>
    <p:sldId id="348" r:id="rId7"/>
    <p:sldId id="350" r:id="rId8"/>
    <p:sldId id="351" r:id="rId9"/>
    <p:sldId id="353" r:id="rId10"/>
    <p:sldId id="399" r:id="rId11"/>
    <p:sldId id="381" r:id="rId12"/>
    <p:sldId id="391" r:id="rId13"/>
    <p:sldId id="392" r:id="rId14"/>
    <p:sldId id="394" r:id="rId15"/>
    <p:sldId id="395" r:id="rId16"/>
    <p:sldId id="393" r:id="rId17"/>
    <p:sldId id="396" r:id="rId18"/>
    <p:sldId id="397" r:id="rId19"/>
    <p:sldId id="401" r:id="rId20"/>
    <p:sldId id="402" r:id="rId21"/>
    <p:sldId id="400" r:id="rId22"/>
    <p:sldId id="398" r:id="rId23"/>
    <p:sldId id="370" r:id="rId24"/>
    <p:sldId id="377" r:id="rId25"/>
    <p:sldId id="403" r:id="rId26"/>
    <p:sldId id="288" r:id="rId27"/>
    <p:sldId id="278" r:id="rId2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EBEBEB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4" autoAdjust="0"/>
    <p:restoredTop sz="93370" autoAdjust="0"/>
  </p:normalViewPr>
  <p:slideViewPr>
    <p:cSldViewPr snapToGrid="0">
      <p:cViewPr varScale="1">
        <p:scale>
          <a:sx n="68" d="100"/>
          <a:sy n="68" d="100"/>
        </p:scale>
        <p:origin x="16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84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5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22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712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89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Objet mail = son titre</a:t>
            </a:r>
          </a:p>
        </p:txBody>
      </p:sp>
    </p:spTree>
    <p:extLst>
      <p:ext uri="{BB962C8B-B14F-4D97-AF65-F5344CB8AC3E}">
        <p14:creationId xmlns:p14="http://schemas.microsoft.com/office/powerpoint/2010/main" val="261221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18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74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005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2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244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76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725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85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C00000"/>
                </a:solidFill>
              </a:rPr>
              <a:t>www.internet-signalement.gouv.fr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</a:p>
          <a:p>
            <a:r>
              <a:rPr lang="fr-FR" sz="1200" b="1" dirty="0">
                <a:solidFill>
                  <a:srgbClr val="C00000"/>
                </a:solidFill>
              </a:rPr>
              <a:t>www.33700.fr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288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2983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900" dirty="0">
              <a:solidFill>
                <a:srgbClr val="00000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900" dirty="0">
              <a:solidFill>
                <a:srgbClr val="404040"/>
              </a:solidFill>
              <a:latin typeface="Quicksand"/>
            </a:endParaRPr>
          </a:p>
          <a:p>
            <a:r>
              <a:rPr lang="fr-FR" sz="19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497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Différence navigateur/moteur de recherche</a:t>
            </a:r>
            <a:br>
              <a:rPr lang="fr-FR" dirty="0"/>
            </a:br>
            <a:r>
              <a:rPr lang="fr-FR" dirty="0"/>
              <a:t>Comment faire une recherche ?</a:t>
            </a:r>
          </a:p>
          <a:p>
            <a:r>
              <a:rPr lang="fr-FR" dirty="0"/>
              <a:t>Sécurité bonnes pratiques ? –site fiable / bon mot de passe/ déconnexion des comptes </a:t>
            </a:r>
          </a:p>
          <a:p>
            <a:r>
              <a:rPr lang="fr-FR" dirty="0"/>
              <a:t>C’est quoi les cookies ?</a:t>
            </a:r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22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02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17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6534-AF56-44C7-9905-59C3E528E573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84C9-A60A-4BE0-B8D4-853E27F8A7C0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ED45-3CE8-4622-981B-7296814723B2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EE5-B2B3-4D29-B333-0A187A951AF6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B4C5-08D1-4609-B84E-EB55123C542A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50B2-5819-43F1-B3F3-CE7FD4C282A4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8093-016A-451B-847B-7D488A7C5B37}" type="datetime1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E06-5821-492F-B07F-532711DB8A74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A3C2-13DD-4AE7-939B-1DF84DBD915A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A3012-81CA-4020-B95B-9146CBCCF16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3B9F-C429-4995-AC6B-9AF843620639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CD0E-D6E1-486A-82B1-6ADD736218CA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7566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« Mails 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1714828" y="1506976"/>
            <a:ext cx="876234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valider la création de votre adresse mail, vous devrez choisir un bon mot de passe !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EA38B-253A-46FF-BE68-5EA6BD99C086}"/>
              </a:ext>
            </a:extLst>
          </p:cNvPr>
          <p:cNvSpPr txBox="1"/>
          <p:nvPr/>
        </p:nvSpPr>
        <p:spPr>
          <a:xfrm>
            <a:off x="5026137" y="3429000"/>
            <a:ext cx="213972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👇</a:t>
            </a:r>
            <a:endParaRPr lang="fr-FR" sz="2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23B23B-582F-448B-A4BE-A4D65DECD63B}"/>
              </a:ext>
            </a:extLst>
          </p:cNvPr>
          <p:cNvSpPr txBox="1"/>
          <p:nvPr/>
        </p:nvSpPr>
        <p:spPr>
          <a:xfrm>
            <a:off x="3465731" y="4527269"/>
            <a:ext cx="5260534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Votre mot de passe est la clé qui va sécuriser l’accès à votre compte.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9DAA52-EA42-4F82-B976-22C19BB7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976C-B35F-4E98-8FB5-FA53456DE6BB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B1B17F-4FAC-4B9A-8E55-5F32573C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92312E-7D52-435F-817B-09E8621E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51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FFC00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97257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1800" b="1" i="0" u="none" strike="noStrike" baseline="0" dirty="0">
                <a:solidFill>
                  <a:srgbClr val="C00000"/>
                </a:solidFill>
                <a:latin typeface="Segoe UI" panose="020B0502040204020203" pitchFamily="34" charset="0"/>
              </a:rPr>
              <a:t>🧐 </a:t>
            </a:r>
            <a:r>
              <a:rPr lang="fr-FR" sz="2400" b="1" i="0" u="none" strike="noStrike" baseline="0" dirty="0">
                <a:solidFill>
                  <a:srgbClr val="FFC000"/>
                </a:solidFill>
                <a:latin typeface="Segoe UI" panose="020B0502040204020203" pitchFamily="34" charset="0"/>
              </a:rPr>
              <a:t>C’est quoi ?</a:t>
            </a:r>
          </a:p>
          <a:p>
            <a:pPr marR="24510" algn="ctr"/>
            <a:endParaRPr lang="fr-FR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Il est long : au moins 8 caractères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ne présente pas de lien avec ma vie personnelle (date de naissance, famille...)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composé de chiffres, lettres et caractères spéciaux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unique : je ne l'utilise que pour un seul site internet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4995615"/>
            <a:ext cx="6096000" cy="10156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💡 En 2017, </a:t>
            </a:r>
            <a:r>
              <a:rPr lang="fr-FR" sz="2000" b="1" dirty="0"/>
              <a:t>les mots de passe les plus piratés </a:t>
            </a:r>
            <a:r>
              <a:rPr lang="fr-FR" sz="2000" dirty="0"/>
              <a:t>dans le monde étaient : 1234, 123456, </a:t>
            </a:r>
            <a:r>
              <a:rPr lang="fr-FR" sz="2000" dirty="0" err="1"/>
              <a:t>password</a:t>
            </a:r>
            <a:r>
              <a:rPr lang="fr-FR" sz="2000" dirty="0"/>
              <a:t> (</a:t>
            </a:r>
            <a:r>
              <a:rPr lang="fr-FR" sz="2000" i="1" dirty="0" err="1"/>
              <a:t>motdepasse</a:t>
            </a:r>
            <a:r>
              <a:rPr lang="fr-FR" sz="2000" dirty="0"/>
              <a:t>), </a:t>
            </a:r>
            <a:r>
              <a:rPr lang="fr-FR" sz="2000" dirty="0" err="1"/>
              <a:t>welcome</a:t>
            </a:r>
            <a:r>
              <a:rPr lang="fr-FR" sz="2000" dirty="0"/>
              <a:t> (</a:t>
            </a:r>
            <a:r>
              <a:rPr lang="fr-FR" sz="2000" i="1" dirty="0"/>
              <a:t>bienvenue</a:t>
            </a:r>
            <a:r>
              <a:rPr lang="fr-FR" sz="2000" dirty="0"/>
              <a:t>), football...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428491-E0F5-42A4-92D5-EC587A7B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4617-BC1F-42E5-9FB8-F9929D2EFD7C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00CFF4-B58E-42C1-995C-97C49B40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C32D7-F504-4041-9A2F-2A17296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0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5334-302C-4B3D-A4C8-5CD63A8907EF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1007726" y="2705725"/>
            <a:ext cx="10176548" cy="14465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4400" b="1" dirty="0">
                <a:solidFill>
                  <a:schemeClr val="bg1"/>
                </a:solidFill>
                <a:latin typeface="+mj-lt"/>
              </a:rPr>
              <a:t>Comment accéder à mes mails maintenant que j’ai une adresse ?</a:t>
            </a:r>
            <a:endParaRPr lang="fr-FR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767D72A6-90C6-4FFF-A6BB-73C3C89C814A}"/>
              </a:ext>
            </a:extLst>
          </p:cNvPr>
          <p:cNvGrpSpPr/>
          <p:nvPr/>
        </p:nvGrpSpPr>
        <p:grpSpPr>
          <a:xfrm>
            <a:off x="1269549" y="969122"/>
            <a:ext cx="9953479" cy="4552749"/>
            <a:chOff x="1594339" y="1608897"/>
            <a:chExt cx="9759461" cy="4619046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FA596D66-74D4-4A30-9A4A-E01A41BE7676}"/>
                </a:ext>
              </a:extLst>
            </p:cNvPr>
            <p:cNvGrpSpPr/>
            <p:nvPr/>
          </p:nvGrpSpPr>
          <p:grpSpPr>
            <a:xfrm>
              <a:off x="1594339" y="1608897"/>
              <a:ext cx="9759461" cy="4619046"/>
              <a:chOff x="1594339" y="1608897"/>
              <a:chExt cx="9759461" cy="4619046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3247134-A637-4CD7-97CF-DFF871181F01}"/>
                  </a:ext>
                </a:extLst>
              </p:cNvPr>
              <p:cNvSpPr txBox="1"/>
              <p:nvPr/>
            </p:nvSpPr>
            <p:spPr>
              <a:xfrm>
                <a:off x="1594339" y="1608897"/>
                <a:ext cx="4501661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dirty="0"/>
                  <a:t>👉 Ouvrir un navigateur internet.</a:t>
                </a:r>
              </a:p>
              <a:p>
                <a:endParaRPr lang="fr-FR" sz="2400" dirty="0"/>
              </a:p>
              <a:p>
                <a:endParaRPr lang="fr-FR" sz="2400" dirty="0"/>
              </a:p>
              <a:p>
                <a:r>
                  <a:rPr lang="fr-FR" sz="2400" dirty="0"/>
                  <a:t>👉 Écrire le nom de ma boîte mail dans ma barre de recherche</a:t>
                </a:r>
              </a:p>
              <a:p>
                <a:endParaRPr lang="fr-FR" sz="2400" dirty="0"/>
              </a:p>
              <a:p>
                <a:endParaRPr lang="fr-FR" sz="2400" dirty="0"/>
              </a:p>
              <a:p>
                <a:endParaRPr lang="fr-FR" sz="2400" dirty="0"/>
              </a:p>
              <a:p>
                <a:r>
                  <a:rPr lang="fr-FR" sz="2400" dirty="0"/>
                  <a:t>👉Me connecter avec mon adresse personnelle ainsi que mon mot de passe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AA7F6571-F298-46C2-9625-C64EE11F9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696" y="1608897"/>
                <a:ext cx="5136104" cy="4619046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43923A-4C1F-4828-A92D-FE08490C14AD}"/>
                </a:ext>
              </a:extLst>
            </p:cNvPr>
            <p:cNvSpPr/>
            <p:nvPr/>
          </p:nvSpPr>
          <p:spPr>
            <a:xfrm>
              <a:off x="6217696" y="2855742"/>
              <a:ext cx="253442" cy="267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BA1705-2618-4B32-A5D4-68FCADCA9712}"/>
                </a:ext>
              </a:extLst>
            </p:cNvPr>
            <p:cNvSpPr/>
            <p:nvPr/>
          </p:nvSpPr>
          <p:spPr>
            <a:xfrm>
              <a:off x="6646286" y="5060462"/>
              <a:ext cx="2146021" cy="1886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c.berge@laposte.net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3D6E40-2BA6-4A69-8B6D-7EEC5048673E}"/>
                </a:ext>
              </a:extLst>
            </p:cNvPr>
            <p:cNvSpPr/>
            <p:nvPr/>
          </p:nvSpPr>
          <p:spPr>
            <a:xfrm>
              <a:off x="8914003" y="5100710"/>
              <a:ext cx="1908866" cy="1886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***********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CBA5F4-CCB1-469A-94FE-10F7ABFFC068}"/>
                </a:ext>
              </a:extLst>
            </p:cNvPr>
            <p:cNvSpPr/>
            <p:nvPr/>
          </p:nvSpPr>
          <p:spPr>
            <a:xfrm>
              <a:off x="9713517" y="5472520"/>
              <a:ext cx="1399960" cy="4388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Connexion</a:t>
              </a:r>
            </a:p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F98919-CF91-4894-B233-4151D59A6C27}"/>
                </a:ext>
              </a:extLst>
            </p:cNvPr>
            <p:cNvSpPr/>
            <p:nvPr/>
          </p:nvSpPr>
          <p:spPr>
            <a:xfrm>
              <a:off x="6471138" y="5421781"/>
              <a:ext cx="2509312" cy="73505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&gt; Mot de passe oublié ?</a:t>
              </a:r>
            </a:p>
            <a:p>
              <a:pPr algn="ctr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&gt; créer votre boîte mail</a:t>
              </a: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43A4D9-BE30-4309-9CCE-26BFDD1C55F8}"/>
                </a:ext>
              </a:extLst>
            </p:cNvPr>
            <p:cNvSpPr/>
            <p:nvPr/>
          </p:nvSpPr>
          <p:spPr>
            <a:xfrm>
              <a:off x="6471138" y="4405489"/>
              <a:ext cx="2509312" cy="43882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Connexion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7277C3-3781-4DED-B282-FF44C52CB4D1}"/>
                </a:ext>
              </a:extLst>
            </p:cNvPr>
            <p:cNvSpPr/>
            <p:nvPr/>
          </p:nvSpPr>
          <p:spPr>
            <a:xfrm>
              <a:off x="6710065" y="3740998"/>
              <a:ext cx="3193590" cy="4388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Laposte.net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88489" y="96912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720F-6D6E-42A9-B2CD-45AF177FAFF3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3066058" y="5721658"/>
            <a:ext cx="6096000" cy="7078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💡 Sur smartphone ou sur tablette, vous pouvez utiliser votre navigateur ou télécharger l’application.</a:t>
            </a:r>
          </a:p>
        </p:txBody>
      </p:sp>
    </p:spTree>
    <p:extLst>
      <p:ext uri="{BB962C8B-B14F-4D97-AF65-F5344CB8AC3E}">
        <p14:creationId xmlns:p14="http://schemas.microsoft.com/office/powerpoint/2010/main" val="149631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88489" y="96912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541-2BDF-4C51-995B-83BBF9A4AB96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990600" y="969121"/>
            <a:ext cx="6096000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67"/>
          <a:stretch/>
        </p:blipFill>
        <p:spPr>
          <a:xfrm>
            <a:off x="0" y="2433710"/>
            <a:ext cx="12192000" cy="3923714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11682632" y="3244836"/>
            <a:ext cx="459545" cy="39389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11734729" y="3898216"/>
            <a:ext cx="332933" cy="233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2475914" y="3289383"/>
            <a:ext cx="5317588" cy="393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4073EF-33C5-4D07-BDA6-83E209862F5E}"/>
              </a:ext>
            </a:extLst>
          </p:cNvPr>
          <p:cNvSpPr/>
          <p:nvPr/>
        </p:nvSpPr>
        <p:spPr>
          <a:xfrm>
            <a:off x="84409" y="3877082"/>
            <a:ext cx="2166422" cy="24803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A9A5988-DE43-4ABA-A95A-FBB09617EB8B}"/>
              </a:ext>
            </a:extLst>
          </p:cNvPr>
          <p:cNvSpPr/>
          <p:nvPr/>
        </p:nvSpPr>
        <p:spPr>
          <a:xfrm>
            <a:off x="2335240" y="4284672"/>
            <a:ext cx="9537891" cy="222515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11485098" y="3119194"/>
            <a:ext cx="776065" cy="681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6801291" y="1585630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Zone de lecture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E2639F2-E4F6-43BD-9DFC-E56DCA37FB21}"/>
              </a:ext>
            </a:extLst>
          </p:cNvPr>
          <p:cNvSpPr/>
          <p:nvPr/>
        </p:nvSpPr>
        <p:spPr>
          <a:xfrm>
            <a:off x="84409" y="1832315"/>
            <a:ext cx="2644724" cy="58017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Zone de gestion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2974441" y="1858632"/>
            <a:ext cx="2974582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Barre</a:t>
            </a:r>
            <a:r>
              <a:rPr lang="fr-FR" sz="2800" b="1" dirty="0">
                <a:solidFill>
                  <a:schemeClr val="bg1"/>
                </a:solidFill>
              </a:rPr>
              <a:t> de recherche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9777342" y="1386901"/>
            <a:ext cx="2184886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Déconnexion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>
            <a:off x="10869785" y="1918475"/>
            <a:ext cx="1003346" cy="12007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153400" y="2146089"/>
            <a:ext cx="698622" cy="213858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4461732" y="2390206"/>
            <a:ext cx="476028" cy="8991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4BD29C9-96E5-4EB9-8E4F-FB274D17EEFE}"/>
              </a:ext>
            </a:extLst>
          </p:cNvPr>
          <p:cNvCxnSpPr>
            <a:cxnSpLocks/>
            <a:stCxn id="30" idx="2"/>
            <a:endCxn id="26" idx="0"/>
          </p:cNvCxnSpPr>
          <p:nvPr/>
        </p:nvCxnSpPr>
        <p:spPr>
          <a:xfrm flipH="1">
            <a:off x="1167620" y="2412494"/>
            <a:ext cx="239151" cy="1464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7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88489" y="96912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A83-7C70-4909-9286-BA68279824E8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990600" y="969121"/>
            <a:ext cx="6096000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0" t="39577" r="6118" b="31628"/>
          <a:stretch/>
        </p:blipFill>
        <p:spPr>
          <a:xfrm>
            <a:off x="122032" y="2410012"/>
            <a:ext cx="11177847" cy="205980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11648046" y="2433710"/>
            <a:ext cx="459545" cy="39389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11774658" y="2982351"/>
            <a:ext cx="332933" cy="233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988489" y="2390636"/>
            <a:ext cx="1562686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10516783" y="2230156"/>
            <a:ext cx="776065" cy="681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3269196" y="1438469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Objet du mail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131296" y="1447166"/>
            <a:ext cx="2974582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Expéditeur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10955658" y="1415292"/>
            <a:ext cx="1068849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Date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 flipH="1">
            <a:off x="10904816" y="1946866"/>
            <a:ext cx="585267" cy="2832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</p:cNvCxnSpPr>
          <p:nvPr/>
        </p:nvCxnSpPr>
        <p:spPr>
          <a:xfrm>
            <a:off x="4621305" y="1970792"/>
            <a:ext cx="0" cy="4160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618587" y="1978740"/>
            <a:ext cx="0" cy="3883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06A5509-ADAD-44F6-80C2-8D8965F5458A}"/>
              </a:ext>
            </a:extLst>
          </p:cNvPr>
          <p:cNvSpPr/>
          <p:nvPr/>
        </p:nvSpPr>
        <p:spPr>
          <a:xfrm>
            <a:off x="3257257" y="2358469"/>
            <a:ext cx="2285414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95CAA13-7B81-475F-A2DE-0BED0B82E4F3}"/>
              </a:ext>
            </a:extLst>
          </p:cNvPr>
          <p:cNvSpPr/>
          <p:nvPr/>
        </p:nvSpPr>
        <p:spPr>
          <a:xfrm>
            <a:off x="5600698" y="2358469"/>
            <a:ext cx="4418061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F169D96-4C4B-4B86-ACFE-DF6DDAE4F772}"/>
              </a:ext>
            </a:extLst>
          </p:cNvPr>
          <p:cNvSpPr/>
          <p:nvPr/>
        </p:nvSpPr>
        <p:spPr>
          <a:xfrm>
            <a:off x="6091976" y="1435884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Aperçu du mail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D14F0D5-6B02-4681-80E4-41D0E303642B}"/>
              </a:ext>
            </a:extLst>
          </p:cNvPr>
          <p:cNvCxnSpPr>
            <a:cxnSpLocks/>
          </p:cNvCxnSpPr>
          <p:nvPr/>
        </p:nvCxnSpPr>
        <p:spPr>
          <a:xfrm>
            <a:off x="7657584" y="1996343"/>
            <a:ext cx="0" cy="3703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1363325-467C-412D-94FA-E248084FA594}"/>
              </a:ext>
            </a:extLst>
          </p:cNvPr>
          <p:cNvSpPr/>
          <p:nvPr/>
        </p:nvSpPr>
        <p:spPr>
          <a:xfrm>
            <a:off x="10027434" y="3317702"/>
            <a:ext cx="534328" cy="43768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FA0F690-1F2B-46BE-A8A3-0345F23CDEB1}"/>
              </a:ext>
            </a:extLst>
          </p:cNvPr>
          <p:cNvSpPr/>
          <p:nvPr/>
        </p:nvSpPr>
        <p:spPr>
          <a:xfrm>
            <a:off x="8993146" y="1439218"/>
            <a:ext cx="1709296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Pièce jointe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030049C-8871-4AF6-BBF7-ACB11177AA43}"/>
              </a:ext>
            </a:extLst>
          </p:cNvPr>
          <p:cNvCxnSpPr>
            <a:cxnSpLocks/>
          </p:cNvCxnSpPr>
          <p:nvPr/>
        </p:nvCxnSpPr>
        <p:spPr>
          <a:xfrm>
            <a:off x="10215711" y="1996343"/>
            <a:ext cx="191081" cy="14326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72B013B-FF87-4DDE-B694-7E54043F851D}"/>
              </a:ext>
            </a:extLst>
          </p:cNvPr>
          <p:cNvSpPr txBox="1"/>
          <p:nvPr/>
        </p:nvSpPr>
        <p:spPr>
          <a:xfrm>
            <a:off x="1795400" y="4469813"/>
            <a:ext cx="8901777" cy="2246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🧐Chaque ligne de cette liste est un </a:t>
            </a:r>
            <a:r>
              <a:rPr lang="fr-FR" sz="2000" b="1" dirty="0">
                <a:solidFill>
                  <a:srgbClr val="FFC000"/>
                </a:solidFill>
              </a:rPr>
              <a:t>mail </a:t>
            </a:r>
            <a:r>
              <a:rPr lang="fr-FR" sz="2000" dirty="0"/>
              <a:t>que vous avez reçu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👉Pour </a:t>
            </a:r>
            <a:r>
              <a:rPr lang="fr-FR" sz="2000" b="1" dirty="0"/>
              <a:t>ouvrir un mail </a:t>
            </a:r>
            <a:r>
              <a:rPr lang="fr-FR" sz="2000" dirty="0"/>
              <a:t>il faut cliquer sur la ligne qui correspond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💡Les </a:t>
            </a:r>
            <a:r>
              <a:rPr lang="fr-FR" sz="2000" b="1" dirty="0"/>
              <a:t>mails en gras </a:t>
            </a:r>
            <a:r>
              <a:rPr lang="fr-FR" sz="2000" dirty="0"/>
              <a:t>sont ceux que vous n’avez pas encore ouverts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🔍 Les messages sont </a:t>
            </a:r>
            <a:r>
              <a:rPr lang="fr-FR" sz="2000" b="1" dirty="0"/>
              <a:t>classés</a:t>
            </a:r>
            <a:r>
              <a:rPr lang="fr-FR" sz="2000" dirty="0"/>
              <a:t> du plus récent au plus ancien</a:t>
            </a:r>
          </a:p>
        </p:txBody>
      </p:sp>
    </p:spTree>
    <p:extLst>
      <p:ext uri="{BB962C8B-B14F-4D97-AF65-F5344CB8AC3E}">
        <p14:creationId xmlns:p14="http://schemas.microsoft.com/office/powerpoint/2010/main" val="114926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917F-E704-4E87-8D7F-07899FB4EA1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Écrire et envoyer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63FE60-782C-445F-B730-4A41F95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99" y="1299439"/>
            <a:ext cx="5542789" cy="50636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2D4BA1-99AE-4431-A812-56EF9709B307}"/>
              </a:ext>
            </a:extLst>
          </p:cNvPr>
          <p:cNvSpPr txBox="1"/>
          <p:nvPr/>
        </p:nvSpPr>
        <p:spPr>
          <a:xfrm>
            <a:off x="195912" y="1429671"/>
            <a:ext cx="3842688" cy="1938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👉Cliquer sur le bouton qui permet de commencer un nouveau mail :</a:t>
            </a:r>
          </a:p>
          <a:p>
            <a:pPr algn="ctr"/>
            <a:r>
              <a:rPr lang="fr-FR" sz="2000" dirty="0"/>
              <a:t>✔</a:t>
            </a:r>
            <a:r>
              <a:rPr lang="fr-FR" sz="2000" i="1" dirty="0"/>
              <a:t>Nouveau/Écrire/Composer…</a:t>
            </a:r>
          </a:p>
          <a:p>
            <a:pPr algn="ctr"/>
            <a:r>
              <a:rPr lang="fr-FR" sz="2000" dirty="0"/>
              <a:t>=&gt;</a:t>
            </a:r>
            <a:r>
              <a:rPr lang="fr-FR" sz="2000" i="1" dirty="0"/>
              <a:t> Une fenêtre s’ouvre</a:t>
            </a:r>
          </a:p>
          <a:p>
            <a:pPr algn="ctr"/>
            <a:endParaRPr lang="fr-FR" sz="20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16BC87-AD01-491B-90EA-5E57B143174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038600" y="1555922"/>
            <a:ext cx="2414699" cy="8432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4C61E-AD62-445A-BEB7-6AEC5DB087F7}"/>
              </a:ext>
            </a:extLst>
          </p:cNvPr>
          <p:cNvSpPr txBox="1"/>
          <p:nvPr/>
        </p:nvSpPr>
        <p:spPr>
          <a:xfrm>
            <a:off x="195912" y="3364688"/>
            <a:ext cx="6098458" cy="31393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💡 </a:t>
            </a:r>
            <a:r>
              <a:rPr lang="fr-FR" sz="1800" b="1" dirty="0"/>
              <a:t>Pour envoyer un mail, remplissez ces 3 champs :</a:t>
            </a:r>
          </a:p>
          <a:p>
            <a:pPr algn="ctr"/>
            <a:endParaRPr lang="fr-FR" i="1" dirty="0"/>
          </a:p>
          <a:p>
            <a:pPr algn="ctr"/>
            <a:r>
              <a:rPr lang="fr-FR" sz="1800" dirty="0"/>
              <a:t>👉 </a:t>
            </a:r>
            <a:r>
              <a:rPr lang="fr-FR" sz="1800" b="1" dirty="0"/>
              <a:t>L’adresse mail du destinataire</a:t>
            </a:r>
          </a:p>
          <a:p>
            <a:pPr algn="ctr"/>
            <a:endParaRPr lang="fr-FR" sz="1800" b="1" dirty="0"/>
          </a:p>
          <a:p>
            <a:pPr algn="ctr"/>
            <a:r>
              <a:rPr lang="fr-FR" b="1" dirty="0"/>
              <a:t>👉L’objet du mail</a:t>
            </a:r>
          </a:p>
          <a:p>
            <a:pPr algn="ctr"/>
            <a:r>
              <a:rPr lang="fr-FR" i="1" dirty="0"/>
              <a:t>(écrivez en quelques mots de quoi parle votre mail)</a:t>
            </a:r>
          </a:p>
          <a:p>
            <a:pPr algn="ctr"/>
            <a:endParaRPr lang="fr-FR" i="1" dirty="0"/>
          </a:p>
          <a:p>
            <a:pPr algn="ctr"/>
            <a:r>
              <a:rPr lang="fr-FR" dirty="0"/>
              <a:t>👉 </a:t>
            </a:r>
            <a:r>
              <a:rPr lang="fr-FR" b="1" dirty="0"/>
              <a:t>Le corps du texte</a:t>
            </a:r>
          </a:p>
          <a:p>
            <a:pPr algn="ctr"/>
            <a:r>
              <a:rPr lang="fr-FR" i="1" dirty="0"/>
              <a:t>Rédigez le message que vous souhaitez envoyer à votre destinataire.</a:t>
            </a:r>
          </a:p>
          <a:p>
            <a:pPr algn="ctr"/>
            <a:r>
              <a:rPr lang="fr-FR" i="1" dirty="0"/>
              <a:t>Pensez aux formules de politesse </a:t>
            </a:r>
            <a:endParaRPr lang="fr-FR" sz="18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8A1EE74-E38F-4174-BE39-DE186DB95266}"/>
              </a:ext>
            </a:extLst>
          </p:cNvPr>
          <p:cNvCxnSpPr>
            <a:cxnSpLocks/>
          </p:cNvCxnSpPr>
          <p:nvPr/>
        </p:nvCxnSpPr>
        <p:spPr>
          <a:xfrm flipV="1">
            <a:off x="4984955" y="1960615"/>
            <a:ext cx="1681316" cy="219314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1690545-4125-40C7-B286-CEB2355ECB41}"/>
              </a:ext>
            </a:extLst>
          </p:cNvPr>
          <p:cNvCxnSpPr>
            <a:cxnSpLocks/>
          </p:cNvCxnSpPr>
          <p:nvPr/>
        </p:nvCxnSpPr>
        <p:spPr>
          <a:xfrm flipV="1">
            <a:off x="4984955" y="2353679"/>
            <a:ext cx="2079522" cy="224808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C85BC2C-C123-43F3-93F4-42B5D46D2C74}"/>
              </a:ext>
            </a:extLst>
          </p:cNvPr>
          <p:cNvCxnSpPr>
            <a:cxnSpLocks/>
          </p:cNvCxnSpPr>
          <p:nvPr/>
        </p:nvCxnSpPr>
        <p:spPr>
          <a:xfrm flipV="1">
            <a:off x="4424516" y="3302470"/>
            <a:ext cx="2448232" cy="216057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6897322-341B-4880-836A-E1DA3380552E}"/>
              </a:ext>
            </a:extLst>
          </p:cNvPr>
          <p:cNvSpPr/>
          <p:nvPr/>
        </p:nvSpPr>
        <p:spPr>
          <a:xfrm>
            <a:off x="6589704" y="5691931"/>
            <a:ext cx="1268361" cy="71990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BF2E54-8284-4BA6-A00D-D27B4A4D31DA}"/>
              </a:ext>
            </a:extLst>
          </p:cNvPr>
          <p:cNvSpPr txBox="1"/>
          <p:nvPr/>
        </p:nvSpPr>
        <p:spPr>
          <a:xfrm>
            <a:off x="7127524" y="4713390"/>
            <a:ext cx="2966151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❗ Cliquez sur </a:t>
            </a:r>
            <a:r>
              <a:rPr lang="fr-FR" b="1" i="1" dirty="0"/>
              <a:t>envoyer</a:t>
            </a:r>
            <a:r>
              <a:rPr lang="fr-FR" i="1" dirty="0"/>
              <a:t> quand vous avez fini de rédiger !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0E157AC-93B0-45DC-A96A-5B54AAF805F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762714" y="5359721"/>
            <a:ext cx="847886" cy="47300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7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69" y="2030634"/>
            <a:ext cx="10908462" cy="338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i="1" dirty="0"/>
              <a:t>✔ </a:t>
            </a:r>
            <a:r>
              <a:rPr lang="fr-FR" sz="2400" dirty="0"/>
              <a:t>Rendez-vous sur votre boîte mail et connectez-vous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Envoyez un message à </a:t>
            </a:r>
            <a:r>
              <a:rPr lang="fr-FR" sz="3000" b="1" dirty="0">
                <a:hlinkClick r:id="rId3"/>
              </a:rPr>
              <a:t>conseiller.numerique@peyruis.fr</a:t>
            </a:r>
            <a:r>
              <a:rPr lang="fr-FR" sz="3000" b="1" dirty="0"/>
              <a:t> 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Objet : Atelier sur les mails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Corps du texte : Prénom et une phrase de votre choix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D0B289-D629-4C2A-9FA4-3EDA04B9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230E-A7D9-41B2-836A-40096C9C33C3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AAAD1F-DF18-46C6-A2DE-6742642D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70B668-9978-4937-A907-4999BE34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4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ECAD520B-9058-473B-8C4F-6A73DBFE8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3" y="1299439"/>
            <a:ext cx="4829849" cy="438211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A6E0F6C-3515-4074-ACCF-ADAC9BF0C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053" y="1613048"/>
            <a:ext cx="4381444" cy="3454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7517-C9C3-47BA-9DEC-28BCB5221CB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Joindre un fichier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2072668" y="5231408"/>
            <a:ext cx="427835" cy="4730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8460545" y="2382565"/>
            <a:ext cx="289325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💡 Une fenêtre s’ouvre, trouvez et cliquez sur le fichier que vous souhaitez joindre.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Puis cliquez sur </a:t>
            </a:r>
            <a:r>
              <a:rPr lang="fr-FR" b="1" dirty="0">
                <a:solidFill>
                  <a:srgbClr val="FFC000"/>
                </a:solidFill>
              </a:rPr>
              <a:t>ouvrir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2500503" y="4162443"/>
            <a:ext cx="4169941" cy="130547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C8D2DCE-3B34-4304-BB59-425D286142F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072668" y="4178105"/>
            <a:ext cx="213918" cy="1053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F2D3E948-A077-44FE-936F-DF8ACFF920BF}"/>
              </a:ext>
            </a:extLst>
          </p:cNvPr>
          <p:cNvSpPr/>
          <p:nvPr/>
        </p:nvSpPr>
        <p:spPr>
          <a:xfrm>
            <a:off x="8153400" y="4693208"/>
            <a:ext cx="813554" cy="4730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9718ED3-A9B5-445A-B034-BA2CCE0EF8B6}"/>
              </a:ext>
            </a:extLst>
          </p:cNvPr>
          <p:cNvSpPr txBox="1"/>
          <p:nvPr/>
        </p:nvSpPr>
        <p:spPr>
          <a:xfrm>
            <a:off x="6632946" y="5103674"/>
            <a:ext cx="4522734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💡 Vous pouvez ajouter plusieurs pièces jointes.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✔ </a:t>
            </a:r>
            <a:r>
              <a:rPr lang="fr-FR" b="1" dirty="0">
                <a:solidFill>
                  <a:srgbClr val="FFC000"/>
                </a:solidFill>
              </a:rPr>
              <a:t>Envoyez </a:t>
            </a:r>
            <a:r>
              <a:rPr lang="fr-FR" dirty="0"/>
              <a:t>votre mail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299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585207-44D0-4ACF-982F-D61E42EEA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t="5316" r="-675" b="12554"/>
          <a:stretch/>
        </p:blipFill>
        <p:spPr>
          <a:xfrm>
            <a:off x="1674825" y="1765536"/>
            <a:ext cx="9099330" cy="49559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47A4-0EDF-4609-AF01-13A011D918B8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Joindre un fichier</a:t>
            </a:r>
          </a:p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Problème de taille de pièce jointe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59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F4DD35E-7EC2-4A81-AE0F-042F321A7DF2}"/>
              </a:ext>
            </a:extLst>
          </p:cNvPr>
          <p:cNvSpPr txBox="1"/>
          <p:nvPr/>
        </p:nvSpPr>
        <p:spPr>
          <a:xfrm>
            <a:off x="3297994" y="2164856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Découverte et prise en main du matériel</a:t>
            </a:r>
          </a:p>
          <a:p>
            <a:r>
              <a:rPr lang="fr-FR" sz="2800" dirty="0"/>
              <a:t>2/ Découverte et prise en main du bureau</a:t>
            </a:r>
          </a:p>
          <a:p>
            <a:r>
              <a:rPr lang="fr-FR" sz="2800" dirty="0"/>
              <a:t>3/ Navigation web</a:t>
            </a:r>
          </a:p>
          <a:p>
            <a:r>
              <a:rPr lang="fr-FR" sz="2800" dirty="0"/>
              <a:t>4/ Les mails</a:t>
            </a:r>
          </a:p>
          <a:p>
            <a:r>
              <a:rPr lang="fr-FR" sz="2800" dirty="0"/>
              <a:t>5/ Les démarches en ligne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654020" y="4259376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21613-A083-425E-8C2F-1FC3A665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2D1E-C9CA-49D9-85A7-0E45DE9D0EC7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05F29F-FFCC-4CD4-B444-A184549C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48254-6279-4864-9913-840E91C6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E3E5-4F7D-449A-9C5E-03086371A734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Ouvrir une pièce jointe dans un mail reçu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BBE729-6C6C-4676-AA27-E0AF3C23B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t="2528" r="4000" b="6773"/>
          <a:stretch/>
        </p:blipFill>
        <p:spPr>
          <a:xfrm>
            <a:off x="253218" y="1373357"/>
            <a:ext cx="11422966" cy="51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5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AA083-2331-4A39-8E8C-D4E65FFD6AA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Répondre à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322E1E-A55C-4902-B2C1-82D16E20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493" y="1383606"/>
            <a:ext cx="8811855" cy="4972744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9982200" y="1950472"/>
            <a:ext cx="427835" cy="4730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9225850" y="2729846"/>
            <a:ext cx="2718792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En cliquant sur la flèche, je peux répondre à la personne qui m’a écrit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</p:cNvCxnSpPr>
          <p:nvPr/>
        </p:nvCxnSpPr>
        <p:spPr>
          <a:xfrm flipH="1" flipV="1">
            <a:off x="10410035" y="2419653"/>
            <a:ext cx="431524" cy="31019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7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6D441DB-7759-46A2-B3A4-432CED45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63" y="2281152"/>
            <a:ext cx="9021434" cy="21815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64DF-037B-41D7-8E91-760BE7CFCC01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Supprimer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3029857" y="2338244"/>
            <a:ext cx="427835" cy="4730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4032498" y="1546414"/>
            <a:ext cx="4701812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Quand je sélectionne un mail, j’ai des options qui s’affichent, dont la poubelle pour supprimer le message reçu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</p:cNvCxnSpPr>
          <p:nvPr/>
        </p:nvCxnSpPr>
        <p:spPr>
          <a:xfrm flipH="1">
            <a:off x="3365638" y="1957808"/>
            <a:ext cx="672962" cy="4046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AF3D7C24-6784-443F-8748-20CEF0E37CF2}"/>
              </a:ext>
            </a:extLst>
          </p:cNvPr>
          <p:cNvSpPr/>
          <p:nvPr/>
        </p:nvSpPr>
        <p:spPr>
          <a:xfrm>
            <a:off x="1668839" y="3254043"/>
            <a:ext cx="427835" cy="47300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9980981-54D5-458C-B858-25A1BF61ACAF}"/>
              </a:ext>
            </a:extLst>
          </p:cNvPr>
          <p:cNvCxnSpPr>
            <a:cxnSpLocks/>
            <a:stCxn id="15" idx="7"/>
            <a:endCxn id="20" idx="3"/>
          </p:cNvCxnSpPr>
          <p:nvPr/>
        </p:nvCxnSpPr>
        <p:spPr>
          <a:xfrm flipV="1">
            <a:off x="2034019" y="2741982"/>
            <a:ext cx="1058493" cy="58133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46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7" y="2306330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Ne pas répondre </a:t>
            </a:r>
            <a:r>
              <a:rPr lang="fr-FR" sz="2800" dirty="0">
                <a:solidFill>
                  <a:srgbClr val="FFC000"/>
                </a:solidFill>
              </a:rPr>
              <a:t>aux mails suspicieux</a:t>
            </a:r>
          </a:p>
          <a:p>
            <a:pPr algn="ctr"/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22B882-3AF9-4464-A25A-6EAF01AD49EC}"/>
              </a:ext>
            </a:extLst>
          </p:cNvPr>
          <p:cNvSpPr txBox="1"/>
          <p:nvPr/>
        </p:nvSpPr>
        <p:spPr>
          <a:xfrm>
            <a:off x="3825688" y="1397986"/>
            <a:ext cx="454062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FC527F-5F7F-4B0E-A769-9C01B0DA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E6CA-AB9C-4993-831E-40DB65CDA790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54BFA2-9DB8-4BC1-A25B-79B7484D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E933EE-4F0C-48ED-861D-89A3D846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A34393-90BB-44D8-9108-9214915AC504}"/>
              </a:ext>
            </a:extLst>
          </p:cNvPr>
          <p:cNvSpPr txBox="1"/>
          <p:nvPr/>
        </p:nvSpPr>
        <p:spPr>
          <a:xfrm>
            <a:off x="942535" y="3214674"/>
            <a:ext cx="10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Les tentatives de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FFC000"/>
                </a:solidFill>
              </a:rPr>
              <a:t>« Phishing » ou « Hameçonnage »</a:t>
            </a:r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dirty="0"/>
              <a:t>C’est une technique utilisée par les pirates, qui consiste à se faire passer pour une entreprise ou une organisation de confiance pour soutirer les informations personnelles de l'utilisateur, notamment les données bancaires.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50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FFC00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9" y="1016422"/>
            <a:ext cx="10411265" cy="5816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Quand vous recevez un mail malveillant, vous pouvez le signaler comme "</a:t>
            </a:r>
            <a:r>
              <a:rPr lang="fr-FR" sz="2800" b="1" dirty="0">
                <a:solidFill>
                  <a:srgbClr val="FFC000"/>
                </a:solidFill>
              </a:rPr>
              <a:t>SPAM</a:t>
            </a:r>
            <a:r>
              <a:rPr lang="fr-FR" sz="2800" dirty="0"/>
              <a:t>"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❗ </a:t>
            </a:r>
            <a:r>
              <a:rPr lang="fr-FR" sz="2800" b="1" dirty="0">
                <a:solidFill>
                  <a:srgbClr val="FFC000"/>
                </a:solidFill>
              </a:rPr>
              <a:t>Ne cliquez pas sur les liens, ne téléchargez pas les fichiers joints </a:t>
            </a:r>
          </a:p>
          <a:p>
            <a:pPr algn="ctr"/>
            <a:r>
              <a:rPr lang="fr-FR" sz="2800" b="1" dirty="0"/>
              <a:t>si vous ne connaissez pas l’expéditeur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✔ La catégorie SPAM correspond aux mails indésirables. Vous pouvez porter plainte ou recenser un comportement malveillant en allant sur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👇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</a:rPr>
              <a:t>www.cybermalveillance.gouv.fr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</a:rPr>
              <a:t>www.internet-signalement.gouv.fr</a:t>
            </a:r>
            <a:r>
              <a:rPr lang="fr-FR" sz="280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</a:rPr>
              <a:t>www.33700.fr</a:t>
            </a:r>
            <a:endParaRPr lang="fr-FR" sz="2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ED3A7D-84F3-4661-93D6-EE4D2289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0B0A-475E-4033-B89C-C33243CE0354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3B1570C-23A9-450C-81FF-3DA7EE42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15A502-32D8-4450-9065-A7818E8C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33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69" y="2030634"/>
            <a:ext cx="10908462" cy="3384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Envoyez un message à </a:t>
            </a:r>
            <a:r>
              <a:rPr lang="fr-FR" sz="3000" b="1" dirty="0">
                <a:hlinkClick r:id="rId3"/>
              </a:rPr>
              <a:t>conseiller.numerique@peyruis.fr</a:t>
            </a:r>
            <a:r>
              <a:rPr lang="fr-FR" sz="3000" b="1" dirty="0"/>
              <a:t> 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Objet : bonus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Corps du texte : blablabla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Ajoutez une pièce jointe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D0B289-D629-4C2A-9FA4-3EDA04B9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230E-A7D9-41B2-836A-40096C9C33C3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AAAD1F-DF18-46C6-A2DE-6742642D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70B668-9978-4937-A907-4999BE34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27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4A439-D468-4593-952B-93633F18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2CEBC-5A9D-42A3-A703-98519F00CA92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4DB9A1-CBD3-48A2-A622-E61C52BA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327B3-4FDC-49F2-A081-A569ACC5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4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59A1E-21B4-4FDC-A8EF-5F032874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F600-AF1F-445E-A958-F361FC340439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3B6E5B-A871-444B-8D12-FF73E19B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3BA49-EB0F-4A9E-A268-59853E9F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3056786" y="1690688"/>
            <a:ext cx="6078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👉 Point sur la semaine dernière</a:t>
            </a:r>
          </a:p>
          <a:p>
            <a:endParaRPr lang="fr-FR" sz="2800" b="1" dirty="0"/>
          </a:p>
          <a:p>
            <a:r>
              <a:rPr lang="fr-FR" sz="2800" b="1" dirty="0"/>
              <a:t> 👉 Une boîte mail c’est quoi ?</a:t>
            </a:r>
          </a:p>
          <a:p>
            <a:endParaRPr lang="fr-FR" sz="2800" b="1" dirty="0"/>
          </a:p>
          <a:p>
            <a:r>
              <a:rPr lang="fr-FR" sz="2800" b="1" dirty="0"/>
              <a:t>👉 Comment la créer ?</a:t>
            </a:r>
          </a:p>
          <a:p>
            <a:endParaRPr lang="fr-FR" sz="2800" b="1" dirty="0"/>
          </a:p>
          <a:p>
            <a:r>
              <a:rPr lang="fr-FR" sz="2800" b="1" dirty="0"/>
              <a:t>👉 Comment l’utiliser ?</a:t>
            </a:r>
          </a:p>
          <a:p>
            <a:endParaRPr lang="fr-FR" sz="2800" dirty="0"/>
          </a:p>
          <a:p>
            <a:r>
              <a:rPr lang="fr-FR" sz="2800" b="1" dirty="0"/>
              <a:t>👉 Un peu de sécurité…</a:t>
            </a:r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9F22CC-4C5D-4662-82AD-984FC4B1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F73F-4B4A-4CD4-9184-882FB9FD9E22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7C4D9A-8BF8-4BE2-8E93-FE6D8939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65CE7-2686-4680-854D-3F9D19C5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🤔 Qu’avez-vous retenu du dernier atelier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271C9-EC2C-4438-BFBE-C37D5CAFB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68" y="2248767"/>
            <a:ext cx="6361263" cy="396999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698BF4-1680-4625-BFE4-192F2DCD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AB83-AF3B-451A-B7AF-749B66042534}" type="datetime1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C9D207-5EDA-45DD-876C-32928742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17816C-8A96-4F4C-9E7A-99C646E6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99158"/>
            <a:ext cx="10515600" cy="1325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📩 Zoom sur les mails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C5A68E-0CD7-4564-BC72-63A06125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025-EE2B-4681-9988-DC9841D38561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DE114E-DFE7-487D-947D-069285C0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08B6AC-9DB9-44FD-98B1-5035B957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62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📧Une boîte mail c’est quoi ?</a:t>
            </a:r>
          </a:p>
        </p:txBody>
      </p:sp>
      <p:pic>
        <p:nvPicPr>
          <p:cNvPr id="2" name="txXjaWqripPdql58_transcoded-FEH7xqb8UEJRUBMV-Le mail, c'est quoi ">
            <a:hlinkClick r:id="" action="ppaction://media"/>
            <a:extLst>
              <a:ext uri="{FF2B5EF4-FFF2-40B4-BE49-F238E27FC236}">
                <a16:creationId xmlns:a16="http://schemas.microsoft.com/office/drawing/2014/main" id="{93F8DB24-9442-415C-8688-873C63227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2473" y="1474965"/>
            <a:ext cx="8947052" cy="5032717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3A575-92AC-4D10-8ADD-E0C0CAB5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D406-4734-4FA8-B2BC-BFE3B34FAEF0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E17AA4-9C62-4F57-ACCF-98F0A191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7B36F-0DF9-406F-B715-FBD52FB1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A055F7-2B78-4607-9562-26163B15F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433702" y="1738739"/>
            <a:ext cx="6539189" cy="442558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📧Une boîte mail c’est quoi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01662-D730-42EB-B298-0D7F7508D338}"/>
              </a:ext>
            </a:extLst>
          </p:cNvPr>
          <p:cNvSpPr txBox="1"/>
          <p:nvPr/>
        </p:nvSpPr>
        <p:spPr>
          <a:xfrm>
            <a:off x="838200" y="1378109"/>
            <a:ext cx="1051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 👉 </a:t>
            </a:r>
            <a:r>
              <a:rPr lang="fr-FR" sz="2200" dirty="0"/>
              <a:t>Il existe beaucoup de boîtes mail : </a:t>
            </a:r>
            <a:r>
              <a:rPr lang="fr-FR" sz="2200" b="1" dirty="0" err="1"/>
              <a:t>gmail</a:t>
            </a:r>
            <a:r>
              <a:rPr lang="fr-FR" sz="2200" b="1" dirty="0"/>
              <a:t>, </a:t>
            </a:r>
            <a:r>
              <a:rPr lang="fr-FR" sz="2200" b="1" dirty="0" err="1"/>
              <a:t>yahoo</a:t>
            </a:r>
            <a:r>
              <a:rPr lang="fr-FR" sz="2200" b="1" dirty="0"/>
              <a:t>, </a:t>
            </a:r>
            <a:r>
              <a:rPr lang="fr-FR" sz="2200" b="1" dirty="0" err="1"/>
              <a:t>laposte</a:t>
            </a:r>
            <a:r>
              <a:rPr lang="fr-FR" sz="2200" b="1" dirty="0"/>
              <a:t>, proton, </a:t>
            </a:r>
            <a:r>
              <a:rPr lang="fr-FR" sz="2200" b="1" dirty="0" err="1"/>
              <a:t>outlook</a:t>
            </a:r>
            <a:r>
              <a:rPr lang="fr-FR" sz="2200" b="1" dirty="0"/>
              <a:t>, </a:t>
            </a:r>
            <a:r>
              <a:rPr lang="fr-FR" sz="2200" b="1" dirty="0" err="1"/>
              <a:t>mailo</a:t>
            </a:r>
            <a:r>
              <a:rPr lang="fr-FR" sz="2200" b="1" dirty="0"/>
              <a:t>…</a:t>
            </a:r>
          </a:p>
          <a:p>
            <a:endParaRPr lang="fr-FR" sz="2200" dirty="0"/>
          </a:p>
          <a:p>
            <a:r>
              <a:rPr lang="fr-FR" sz="2200" dirty="0"/>
              <a:t>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942BC1-74C7-4135-90B6-DC311E39D975}"/>
              </a:ext>
            </a:extLst>
          </p:cNvPr>
          <p:cNvSpPr txBox="1"/>
          <p:nvPr/>
        </p:nvSpPr>
        <p:spPr>
          <a:xfrm>
            <a:off x="561534" y="6002499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 🤔 Comment faire pour choisir ? </a:t>
            </a:r>
            <a:r>
              <a:rPr lang="fr-FR" sz="2200" dirty="0"/>
              <a:t>La plupart des boîtes mail sont gratuites et accessibles sur ordinateur et téléphone.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182907-E1EF-48A2-9673-2BA2D990C0F9}"/>
              </a:ext>
            </a:extLst>
          </p:cNvPr>
          <p:cNvSpPr txBox="1"/>
          <p:nvPr/>
        </p:nvSpPr>
        <p:spPr>
          <a:xfrm>
            <a:off x="7972891" y="3211531"/>
            <a:ext cx="3773656" cy="21236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💡 </a:t>
            </a:r>
            <a:r>
              <a:rPr lang="fr-FR" sz="2400" b="1" dirty="0">
                <a:solidFill>
                  <a:srgbClr val="FFC000"/>
                </a:solidFill>
              </a:rPr>
              <a:t>Bon à savoir </a:t>
            </a:r>
          </a:p>
          <a:p>
            <a:r>
              <a:rPr lang="fr-FR" dirty="0"/>
              <a:t>👈 Ici la </a:t>
            </a:r>
            <a:r>
              <a:rPr lang="fr-FR" b="1" dirty="0"/>
              <a:t>notion de sécurité </a:t>
            </a:r>
            <a:r>
              <a:rPr lang="fr-FR" dirty="0"/>
              <a:t>concerne </a:t>
            </a:r>
            <a:r>
              <a:rPr lang="fr-FR" b="1" dirty="0"/>
              <a:t>la protection de vos données personnelles. </a:t>
            </a:r>
            <a:r>
              <a:rPr lang="fr-FR" dirty="0"/>
              <a:t>Les boites mails présentées ici sont toutes sécurisées, mais certaines respectent plus que d’autres vos </a:t>
            </a:r>
            <a:r>
              <a:rPr lang="fr-FR" b="1" dirty="0"/>
              <a:t>données personnelles</a:t>
            </a:r>
            <a:r>
              <a:rPr lang="fr-FR" dirty="0"/>
              <a:t>.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3FBF004-6892-4480-94F6-F0E6A8D3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FEC9-FC79-4D05-B359-7F5478B5F050}" type="datetime1">
              <a:rPr lang="fr-FR" smtClean="0"/>
              <a:t>09/02/2023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99A23F03-4670-45AF-83E9-48B120D7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CD2CB2-0E7D-4C18-9CA8-E3802B10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2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01662-D730-42EB-B298-0D7F7508D338}"/>
              </a:ext>
            </a:extLst>
          </p:cNvPr>
          <p:cNvSpPr txBox="1"/>
          <p:nvPr/>
        </p:nvSpPr>
        <p:spPr>
          <a:xfrm>
            <a:off x="1760218" y="1260407"/>
            <a:ext cx="8671562" cy="24622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/>
              <a:t>👉 Ouvrir </a:t>
            </a:r>
            <a:r>
              <a:rPr lang="fr-FR" sz="2200" dirty="0"/>
              <a:t>son navigateur Internet.</a:t>
            </a:r>
            <a:endParaRPr lang="fr-FR" sz="2200" b="1" dirty="0"/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Ecrire</a:t>
            </a:r>
            <a:r>
              <a:rPr lang="fr-FR" sz="2200" dirty="0"/>
              <a:t> le nom de la boîte mail choisie dans la barre de recherche.</a:t>
            </a:r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Cliquer</a:t>
            </a:r>
            <a:r>
              <a:rPr lang="fr-FR" sz="2200" dirty="0"/>
              <a:t> sur se créer un compte puis </a:t>
            </a:r>
            <a:r>
              <a:rPr lang="fr-FR" sz="2200" b="1" dirty="0"/>
              <a:t>remplir</a:t>
            </a:r>
            <a:r>
              <a:rPr lang="fr-FR" sz="2200" dirty="0"/>
              <a:t> le formulaire d’inscription.</a:t>
            </a:r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Valider</a:t>
            </a:r>
            <a:r>
              <a:rPr lang="fr-FR" sz="2200" dirty="0"/>
              <a:t> et </a:t>
            </a:r>
            <a:r>
              <a:rPr lang="fr-FR" sz="2200" b="1" dirty="0"/>
              <a:t>vérifier</a:t>
            </a:r>
            <a:r>
              <a:rPr lang="fr-FR" sz="2200" dirty="0"/>
              <a:t> en se connectant à sa boîte mail.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A1017-C12A-4040-B3F7-4E4779801A4D}"/>
              </a:ext>
            </a:extLst>
          </p:cNvPr>
          <p:cNvSpPr txBox="1"/>
          <p:nvPr/>
        </p:nvSpPr>
        <p:spPr>
          <a:xfrm>
            <a:off x="731519" y="3991707"/>
            <a:ext cx="10622279" cy="430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💡 Une adresse mail se compose de 3 parties : </a:t>
            </a:r>
            <a:endParaRPr lang="fr-FR" sz="2200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A6AF6B8-93F2-47CB-90FF-7A440346919D}"/>
              </a:ext>
            </a:extLst>
          </p:cNvPr>
          <p:cNvGrpSpPr/>
          <p:nvPr/>
        </p:nvGrpSpPr>
        <p:grpSpPr>
          <a:xfrm>
            <a:off x="3832564" y="4599189"/>
            <a:ext cx="4420187" cy="646332"/>
            <a:chOff x="2489394" y="5185083"/>
            <a:chExt cx="4420187" cy="64633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BE3E13A-5334-40E1-815A-F45AE2CC7AD9}"/>
                </a:ext>
              </a:extLst>
            </p:cNvPr>
            <p:cNvSpPr txBox="1"/>
            <p:nvPr/>
          </p:nvSpPr>
          <p:spPr>
            <a:xfrm>
              <a:off x="2489394" y="5185084"/>
              <a:ext cx="11260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70C0"/>
                  </a:solidFill>
                  <a:latin typeface="Bradley Hand ITC" panose="03070402050302030203" pitchFamily="66" charset="0"/>
                </a:rPr>
                <a:t>nom</a:t>
              </a:r>
              <a:endParaRPr lang="fr-FR" sz="3600" dirty="0">
                <a:solidFill>
                  <a:srgbClr val="0070C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4F24ECD-A33F-4704-BFE5-38E847E08708}"/>
                </a:ext>
              </a:extLst>
            </p:cNvPr>
            <p:cNvSpPr txBox="1"/>
            <p:nvPr/>
          </p:nvSpPr>
          <p:spPr>
            <a:xfrm>
              <a:off x="3615397" y="5185083"/>
              <a:ext cx="5064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chemeClr val="accent6">
                      <a:lumMod val="75000"/>
                    </a:schemeClr>
                  </a:solidFill>
                  <a:latin typeface="Bradley Hand ITC" panose="03070402050302030203" pitchFamily="66" charset="0"/>
                </a:rPr>
                <a:t>@</a:t>
              </a:r>
              <a:endParaRPr lang="fr-F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4CD2E82-83BD-4587-B50A-38337FC8910F}"/>
                </a:ext>
              </a:extLst>
            </p:cNvPr>
            <p:cNvSpPr txBox="1"/>
            <p:nvPr/>
          </p:nvSpPr>
          <p:spPr>
            <a:xfrm>
              <a:off x="4178104" y="5185084"/>
              <a:ext cx="27314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chemeClr val="accent2">
                      <a:lumMod val="75000"/>
                    </a:schemeClr>
                  </a:solidFill>
                  <a:latin typeface="Bradley Hand ITC" panose="03070402050302030203" pitchFamily="66" charset="0"/>
                </a:rPr>
                <a:t>boitemail.fr</a:t>
              </a:r>
              <a:endParaRPr lang="fr-FR" sz="36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825440-9C57-4860-BA70-6573F9C10CBF}"/>
              </a:ext>
            </a:extLst>
          </p:cNvPr>
          <p:cNvSpPr/>
          <p:nvPr/>
        </p:nvSpPr>
        <p:spPr>
          <a:xfrm>
            <a:off x="731519" y="3996794"/>
            <a:ext cx="10622279" cy="22771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DA32E381-1AAC-49E1-8CD8-A580A29526D9}"/>
              </a:ext>
            </a:extLst>
          </p:cNvPr>
          <p:cNvSpPr/>
          <p:nvPr/>
        </p:nvSpPr>
        <p:spPr>
          <a:xfrm>
            <a:off x="3516923" y="5134708"/>
            <a:ext cx="788412" cy="272805"/>
          </a:xfrm>
          <a:custGeom>
            <a:avLst/>
            <a:gdLst>
              <a:gd name="connsiteX0" fmla="*/ 787791 w 788412"/>
              <a:gd name="connsiteY0" fmla="*/ 0 h 272805"/>
              <a:gd name="connsiteX1" fmla="*/ 661182 w 788412"/>
              <a:gd name="connsiteY1" fmla="*/ 267286 h 272805"/>
              <a:gd name="connsiteX2" fmla="*/ 0 w 788412"/>
              <a:gd name="connsiteY2" fmla="*/ 154744 h 2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412" h="272805">
                <a:moveTo>
                  <a:pt x="787791" y="0"/>
                </a:moveTo>
                <a:cubicBezTo>
                  <a:pt x="790136" y="120747"/>
                  <a:pt x="792481" y="241495"/>
                  <a:pt x="661182" y="267286"/>
                </a:cubicBezTo>
                <a:cubicBezTo>
                  <a:pt x="529883" y="293077"/>
                  <a:pt x="264941" y="223910"/>
                  <a:pt x="0" y="15474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AB4A86A-85E4-4C94-AB12-111A68DEE02D}"/>
              </a:ext>
            </a:extLst>
          </p:cNvPr>
          <p:cNvSpPr/>
          <p:nvPr/>
        </p:nvSpPr>
        <p:spPr>
          <a:xfrm flipH="1">
            <a:off x="5294297" y="5185421"/>
            <a:ext cx="93507" cy="609601"/>
          </a:xfrm>
          <a:custGeom>
            <a:avLst/>
            <a:gdLst>
              <a:gd name="connsiteX0" fmla="*/ 297680 w 297680"/>
              <a:gd name="connsiteY0" fmla="*/ 0 h 787790"/>
              <a:gd name="connsiteX1" fmla="*/ 2259 w 297680"/>
              <a:gd name="connsiteY1" fmla="*/ 182880 h 787790"/>
              <a:gd name="connsiteX2" fmla="*/ 157003 w 297680"/>
              <a:gd name="connsiteY2" fmla="*/ 604910 h 787790"/>
              <a:gd name="connsiteX3" fmla="*/ 72597 w 297680"/>
              <a:gd name="connsiteY3" fmla="*/ 78779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80" h="787790">
                <a:moveTo>
                  <a:pt x="297680" y="0"/>
                </a:moveTo>
                <a:cubicBezTo>
                  <a:pt x="161692" y="41031"/>
                  <a:pt x="25705" y="82062"/>
                  <a:pt x="2259" y="182880"/>
                </a:cubicBezTo>
                <a:cubicBezTo>
                  <a:pt x="-21187" y="283698"/>
                  <a:pt x="145280" y="504092"/>
                  <a:pt x="157003" y="604910"/>
                </a:cubicBezTo>
                <a:cubicBezTo>
                  <a:pt x="168726" y="705728"/>
                  <a:pt x="120661" y="746759"/>
                  <a:pt x="72597" y="78779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61F2395F-4F2D-4988-A6C9-605D35BB509C}"/>
              </a:ext>
            </a:extLst>
          </p:cNvPr>
          <p:cNvSpPr/>
          <p:nvPr/>
        </p:nvSpPr>
        <p:spPr>
          <a:xfrm>
            <a:off x="7050721" y="5132806"/>
            <a:ext cx="1320079" cy="430887"/>
          </a:xfrm>
          <a:custGeom>
            <a:avLst/>
            <a:gdLst>
              <a:gd name="connsiteX0" fmla="*/ 62268 w 1750391"/>
              <a:gd name="connsiteY0" fmla="*/ 0 h 661199"/>
              <a:gd name="connsiteX1" fmla="*/ 62268 w 1750391"/>
              <a:gd name="connsiteY1" fmla="*/ 436099 h 661199"/>
              <a:gd name="connsiteX2" fmla="*/ 709382 w 1750391"/>
              <a:gd name="connsiteY2" fmla="*/ 379828 h 661199"/>
              <a:gd name="connsiteX3" fmla="*/ 1032939 w 1750391"/>
              <a:gd name="connsiteY3" fmla="*/ 661182 h 661199"/>
              <a:gd name="connsiteX4" fmla="*/ 1483105 w 1750391"/>
              <a:gd name="connsiteY4" fmla="*/ 393896 h 661199"/>
              <a:gd name="connsiteX5" fmla="*/ 1750391 w 1750391"/>
              <a:gd name="connsiteY5" fmla="*/ 450166 h 66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391" h="661199">
                <a:moveTo>
                  <a:pt x="62268" y="0"/>
                </a:moveTo>
                <a:cubicBezTo>
                  <a:pt x="8342" y="186397"/>
                  <a:pt x="-45584" y="372794"/>
                  <a:pt x="62268" y="436099"/>
                </a:cubicBezTo>
                <a:cubicBezTo>
                  <a:pt x="170120" y="499404"/>
                  <a:pt x="547604" y="342314"/>
                  <a:pt x="709382" y="379828"/>
                </a:cubicBezTo>
                <a:cubicBezTo>
                  <a:pt x="871161" y="417342"/>
                  <a:pt x="903985" y="658837"/>
                  <a:pt x="1032939" y="661182"/>
                </a:cubicBezTo>
                <a:cubicBezTo>
                  <a:pt x="1161893" y="663527"/>
                  <a:pt x="1363530" y="429065"/>
                  <a:pt x="1483105" y="393896"/>
                </a:cubicBezTo>
                <a:cubicBezTo>
                  <a:pt x="1602680" y="358727"/>
                  <a:pt x="1676535" y="404446"/>
                  <a:pt x="1750391" y="45016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944364" y="4667855"/>
            <a:ext cx="2848136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Un nom d’usage, pseudonyme (choisi par la personne qui crée la boîte mail. Peut contenir des    et des </a:t>
            </a:r>
            <a:r>
              <a:rPr lang="fr-FR" sz="2000" b="1" dirty="0">
                <a:solidFill>
                  <a:srgbClr val="FFC000"/>
                </a:solidFill>
              </a:rPr>
              <a:t>chiffres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96FC1E-7C49-44D1-AD01-C72CEED742C3}"/>
              </a:ext>
            </a:extLst>
          </p:cNvPr>
          <p:cNvSpPr txBox="1"/>
          <p:nvPr/>
        </p:nvSpPr>
        <p:spPr>
          <a:xfrm>
            <a:off x="3064867" y="4760187"/>
            <a:ext cx="467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rgbClr val="FFC000"/>
                </a:solidFill>
              </a:rPr>
              <a:t>.</a:t>
            </a:r>
            <a:endParaRPr lang="fr-FR" sz="80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A355036-3DFC-4F0D-B395-0E620B927369}"/>
              </a:ext>
            </a:extLst>
          </p:cNvPr>
          <p:cNvSpPr txBox="1"/>
          <p:nvPr/>
        </p:nvSpPr>
        <p:spPr>
          <a:xfrm>
            <a:off x="4663540" y="5792420"/>
            <a:ext cx="24989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Le symbole « </a:t>
            </a:r>
            <a:r>
              <a:rPr lang="fr-FR" sz="1800" b="1" dirty="0">
                <a:solidFill>
                  <a:srgbClr val="FFC000"/>
                </a:solidFill>
              </a:rPr>
              <a:t>arobase</a:t>
            </a:r>
            <a:r>
              <a:rPr lang="fr-FR" sz="1800" dirty="0"/>
              <a:t> »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83BDEC-AF6F-43DA-80D4-6931E46BB1D0}"/>
              </a:ext>
            </a:extLst>
          </p:cNvPr>
          <p:cNvSpPr txBox="1"/>
          <p:nvPr/>
        </p:nvSpPr>
        <p:spPr>
          <a:xfrm>
            <a:off x="8589830" y="4907655"/>
            <a:ext cx="19267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C000"/>
                </a:solidFill>
              </a:rPr>
              <a:t>L’adresse web </a:t>
            </a:r>
            <a:r>
              <a:rPr lang="fr-FR" sz="1800" dirty="0"/>
              <a:t>de sa boîte mail</a:t>
            </a:r>
            <a:endParaRPr lang="fr-FR" dirty="0"/>
          </a:p>
        </p:txBody>
      </p:sp>
      <p:sp>
        <p:nvSpPr>
          <p:cNvPr id="26" name="Espace réservé de la date 25">
            <a:extLst>
              <a:ext uri="{FF2B5EF4-FFF2-40B4-BE49-F238E27FC236}">
                <a16:creationId xmlns:a16="http://schemas.microsoft.com/office/drawing/2014/main" id="{50FABB43-7C1F-4A40-A2DC-351E9E5A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B61-3E72-4F26-A92C-5D3335A42F90}" type="datetime1">
              <a:rPr lang="fr-FR" smtClean="0"/>
              <a:t>09/02/2023</a:t>
            </a:fld>
            <a:endParaRPr lang="fr-FR"/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3AC54146-FA27-4F80-B0C8-97EE6F2C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4275C31D-2441-43D8-AF41-CC08F898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18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1669436" y="1971210"/>
            <a:ext cx="876234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valider la création de votre adresse mail, vous devrez choisir un bon mot de passe !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EA38B-253A-46FF-BE68-5EA6BD99C086}"/>
              </a:ext>
            </a:extLst>
          </p:cNvPr>
          <p:cNvSpPr txBox="1"/>
          <p:nvPr/>
        </p:nvSpPr>
        <p:spPr>
          <a:xfrm>
            <a:off x="4980746" y="3791378"/>
            <a:ext cx="213972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/>
              <a:t>🧐 Pourquoi ??</a:t>
            </a:r>
            <a:r>
              <a:rPr lang="fr-FR" sz="2200" dirty="0"/>
              <a:t>	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2E0C9-5231-4B99-9CE3-C34C9083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CE7A-0D74-4270-B9F2-799955F217DC}" type="datetime1">
              <a:rPr lang="fr-FR" smtClean="0"/>
              <a:t>09/02/2023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497C2E6-64A3-4A7E-85D8-67DA0D1F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A0A4FF-A0D6-4D18-8DF1-78038BE2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25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1434</Words>
  <Application>Microsoft Office PowerPoint</Application>
  <PresentationFormat>Grand écran</PresentationFormat>
  <Paragraphs>293</Paragraphs>
  <Slides>27</Slides>
  <Notes>27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Bradley Hand ITC</vt:lpstr>
      <vt:lpstr>Calibri</vt:lpstr>
      <vt:lpstr>Calibri Light</vt:lpstr>
      <vt:lpstr>Quicksand</vt:lpstr>
      <vt:lpstr>Segoe UI</vt:lpstr>
      <vt:lpstr>Thème Office</vt:lpstr>
      <vt:lpstr>Bienvenue à l’atelier « Mails »</vt:lpstr>
      <vt:lpstr>Tout un programme !</vt:lpstr>
      <vt:lpstr>Tout un programme !</vt:lpstr>
      <vt:lpstr>Retour dans le passé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👍 Créer des mots de passe sécurisés  </vt:lpstr>
      <vt:lpstr>📩 Gérer ses mails  </vt:lpstr>
      <vt:lpstr>📩 Gérer ses mails  </vt:lpstr>
      <vt:lpstr>📩 Gérer ses mails  </vt:lpstr>
      <vt:lpstr>📩 Gérer ses mails  </vt:lpstr>
      <vt:lpstr>📩 Gérer ses mails  </vt:lpstr>
      <vt:lpstr>Présentation PowerPoint</vt:lpstr>
      <vt:lpstr>📩 Gérer ses mails  </vt:lpstr>
      <vt:lpstr>📩 Gérer ses mails  </vt:lpstr>
      <vt:lpstr>📩 Gérer ses mails  </vt:lpstr>
      <vt:lpstr>📩 Gérer ses mails  </vt:lpstr>
      <vt:lpstr>📩 Gérer ses mails  </vt:lpstr>
      <vt:lpstr>Présentation PowerPoint</vt:lpstr>
      <vt:lpstr>Présentation PowerPoint</vt:lpstr>
      <vt:lpstr>Présentation PowerPoint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25</cp:revision>
  <cp:lastPrinted>2022-01-21T14:56:20Z</cp:lastPrinted>
  <dcterms:created xsi:type="dcterms:W3CDTF">2021-12-15T13:49:53Z</dcterms:created>
  <dcterms:modified xsi:type="dcterms:W3CDTF">2023-02-09T10:42:43Z</dcterms:modified>
</cp:coreProperties>
</file>